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3" r:id="rId32"/>
    <p:sldId id="286" r:id="rId33"/>
    <p:sldId id="287" r:id="rId34"/>
    <p:sldId id="289" r:id="rId35"/>
    <p:sldId id="288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8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Tribe Called Programmer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Software Developer Community and Why You Should Join</a:t>
            </a:r>
          </a:p>
          <a:p>
            <a:endParaRPr lang="en-US" dirty="0"/>
          </a:p>
          <a:p>
            <a:pPr algn="r"/>
            <a:r>
              <a:rPr lang="en-US" sz="2000" dirty="0" smtClean="0"/>
              <a:t>Jerry D’Antonio</a:t>
            </a:r>
            <a:br>
              <a:rPr lang="en-US" sz="2000" dirty="0" smtClean="0"/>
            </a:br>
            <a:r>
              <a:rPr lang="en-US" sz="2000" dirty="0" smtClean="0"/>
              <a:t>Principal Software Developer</a:t>
            </a:r>
            <a:br>
              <a:rPr lang="en-US" sz="2000" dirty="0" smtClean="0"/>
            </a:br>
            <a:r>
              <a:rPr lang="en-US" sz="2000" dirty="0" smtClean="0"/>
              <a:t>Virtual Hold Technology</a:t>
            </a:r>
          </a:p>
          <a:p>
            <a:pPr algn="r"/>
            <a:endParaRPr lang="en-US" dirty="0"/>
          </a:p>
          <a:p>
            <a:pPr algn="r"/>
            <a:r>
              <a:rPr lang="en-US" sz="1400" dirty="0"/>
              <a:t>Presented </a:t>
            </a:r>
            <a:r>
              <a:rPr lang="en-US" sz="1400" dirty="0" smtClean="0"/>
              <a:t>at The </a:t>
            </a:r>
            <a:r>
              <a:rPr lang="en-US" sz="1400" dirty="0"/>
              <a:t>University of </a:t>
            </a:r>
            <a:r>
              <a:rPr lang="en-US" sz="1400" dirty="0" smtClean="0"/>
              <a:t>Akron</a:t>
            </a:r>
            <a:br>
              <a:rPr lang="en-US" sz="1400" dirty="0" smtClean="0"/>
            </a:br>
            <a:r>
              <a:rPr lang="en-US" sz="1400" dirty="0" smtClean="0"/>
              <a:t>Senior Seminar, Computer Science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Dr. Kathy </a:t>
            </a:r>
            <a:r>
              <a:rPr lang="en-US" sz="1400" dirty="0" err="1" smtClean="0"/>
              <a:t>Liszka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961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i="1" dirty="0" smtClean="0"/>
              <a:t>"</a:t>
            </a:r>
            <a:r>
              <a:rPr lang="en-US" sz="2800" i="1" dirty="0"/>
              <a:t>Open source software is software that can be freely used, changed, and shared (in modified or unmodified form) by anyone</a:t>
            </a:r>
            <a:r>
              <a:rPr lang="en-US" sz="2800" i="1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-- Open </a:t>
            </a:r>
            <a:r>
              <a:rPr lang="en-US" dirty="0"/>
              <a:t>Source Initiative</a:t>
            </a:r>
          </a:p>
        </p:txBody>
      </p:sp>
    </p:spTree>
    <p:extLst>
      <p:ext uri="{BB962C8B-B14F-4D97-AF65-F5344CB8AC3E}">
        <p14:creationId xmlns:p14="http://schemas.microsoft.com/office/powerpoint/2010/main" val="325675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Open Source?</a:t>
            </a:r>
            <a:endParaRPr lang="en-US" dirty="0"/>
          </a:p>
        </p:txBody>
      </p:sp>
      <p:pic>
        <p:nvPicPr>
          <p:cNvPr id="5" name="Content Placeholder 4" descr="Cathedral-and-the-Bazaar-book-cover.jp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964" r="-24964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Eric S. </a:t>
            </a:r>
            <a:r>
              <a:rPr lang="en-US" dirty="0" smtClean="0"/>
              <a:t>Raymond’s seminal work “The Cathedral &amp; The Bazaar” was one of the first explorations of this modern phenomenon</a:t>
            </a:r>
          </a:p>
          <a:p>
            <a:r>
              <a:rPr lang="en-US" dirty="0" smtClean="0"/>
              <a:t>Today it </a:t>
            </a:r>
            <a:r>
              <a:rPr lang="en-US" dirty="0"/>
              <a:t>is </a:t>
            </a:r>
            <a:r>
              <a:rPr lang="en-US" dirty="0" smtClean="0"/>
              <a:t>estimated 35.9% of the servers on the </a:t>
            </a:r>
            <a:r>
              <a:rPr lang="en-US" i="1" dirty="0" smtClean="0"/>
              <a:t>public</a:t>
            </a:r>
            <a:r>
              <a:rPr lang="en-US" dirty="0" smtClean="0"/>
              <a:t> internet run Linux (Wikipedia)</a:t>
            </a:r>
          </a:p>
          <a:p>
            <a:r>
              <a:rPr lang="en-US" dirty="0" smtClean="0"/>
              <a:t>Over 47M downloads of the Rails framework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9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8 at 1.05.3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6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05.51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06.43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Contribute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  <a:p>
            <a:r>
              <a:rPr lang="en-US" dirty="0" smtClean="0"/>
              <a:t>Bug</a:t>
            </a:r>
            <a:r>
              <a:rPr lang="en-US" dirty="0"/>
              <a:t>/issue lists</a:t>
            </a:r>
          </a:p>
          <a:p>
            <a:r>
              <a:rPr lang="en-US" dirty="0" smtClean="0"/>
              <a:t>Test </a:t>
            </a:r>
            <a:r>
              <a:rPr lang="en-US" dirty="0"/>
              <a:t>coverage</a:t>
            </a:r>
          </a:p>
          <a:p>
            <a:r>
              <a:rPr lang="en-US" dirty="0" smtClean="0"/>
              <a:t>Create </a:t>
            </a:r>
            <a:r>
              <a:rPr lang="en-US" dirty="0"/>
              <a:t>new </a:t>
            </a:r>
            <a:r>
              <a:rPr lang="en-US" dirty="0" smtClean="0"/>
              <a:t>projects</a:t>
            </a:r>
          </a:p>
          <a:p>
            <a:r>
              <a:rPr lang="en-US" dirty="0"/>
              <a:t>Take over fallow projects</a:t>
            </a:r>
          </a:p>
        </p:txBody>
      </p:sp>
    </p:spTree>
    <p:extLst>
      <p:ext uri="{BB962C8B-B14F-4D97-AF65-F5344CB8AC3E}">
        <p14:creationId xmlns:p14="http://schemas.microsoft.com/office/powerpoint/2010/main" val="62074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smtClean="0"/>
              <a:t>Source Etiquette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published rules</a:t>
            </a:r>
          </a:p>
          <a:p>
            <a:r>
              <a:rPr lang="en-US" dirty="0" smtClean="0"/>
              <a:t>Adopt </a:t>
            </a:r>
            <a:r>
              <a:rPr lang="en-US" dirty="0"/>
              <a:t>their style</a:t>
            </a:r>
          </a:p>
          <a:p>
            <a:r>
              <a:rPr lang="en-US" dirty="0" smtClean="0"/>
              <a:t>Be </a:t>
            </a:r>
            <a:r>
              <a:rPr lang="en-US" dirty="0"/>
              <a:t>polite and respectful</a:t>
            </a:r>
          </a:p>
          <a:p>
            <a:r>
              <a:rPr lang="en-US" dirty="0" smtClean="0"/>
              <a:t>Be </a:t>
            </a:r>
            <a:r>
              <a:rPr lang="en-US" dirty="0"/>
              <a:t>open to feedback and requested changed</a:t>
            </a:r>
          </a:p>
          <a:p>
            <a:r>
              <a:rPr lang="en-US" dirty="0" smtClean="0"/>
              <a:t>Don't </a:t>
            </a:r>
            <a:r>
              <a:rPr lang="en-US" dirty="0"/>
              <a:t>be discouraged if your work isn't accepted</a:t>
            </a:r>
          </a:p>
        </p:txBody>
      </p:sp>
    </p:spTree>
    <p:extLst>
      <p:ext uri="{BB962C8B-B14F-4D97-AF65-F5344CB8AC3E}">
        <p14:creationId xmlns:p14="http://schemas.microsoft.com/office/powerpoint/2010/main" val="2186691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Conferences are costly but highly concentrated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4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5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to Attend Conferences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Professional networking</a:t>
            </a:r>
          </a:p>
          <a:p>
            <a:r>
              <a:rPr lang="en-US" dirty="0" smtClean="0"/>
              <a:t>Social </a:t>
            </a:r>
            <a:r>
              <a:rPr lang="en-US" dirty="0"/>
              <a:t>networking</a:t>
            </a:r>
          </a:p>
          <a:p>
            <a:r>
              <a:rPr lang="en-US" dirty="0" smtClean="0"/>
              <a:t>Accelerated </a:t>
            </a:r>
            <a:r>
              <a:rPr lang="en-US" dirty="0"/>
              <a:t>learning</a:t>
            </a:r>
          </a:p>
          <a:p>
            <a:r>
              <a:rPr lang="en-US" dirty="0" smtClean="0"/>
              <a:t>Hands</a:t>
            </a:r>
            <a:r>
              <a:rPr lang="en-US" dirty="0"/>
              <a:t>-on training</a:t>
            </a:r>
          </a:p>
          <a:p>
            <a:r>
              <a:rPr lang="en-US" dirty="0" smtClean="0"/>
              <a:t>Present</a:t>
            </a:r>
            <a:endParaRPr lang="en-US" dirty="0"/>
          </a:p>
          <a:p>
            <a:pPr lvl="1"/>
            <a:r>
              <a:rPr lang="en-US" dirty="0" smtClean="0"/>
              <a:t>Submitted </a:t>
            </a:r>
            <a:r>
              <a:rPr lang="en-US" dirty="0"/>
              <a:t>CFP</a:t>
            </a:r>
          </a:p>
          <a:p>
            <a:pPr lvl="1"/>
            <a:r>
              <a:rPr lang="en-US" dirty="0" smtClean="0"/>
              <a:t>Lightning </a:t>
            </a:r>
            <a:r>
              <a:rPr lang="en-US" dirty="0"/>
              <a:t>talk</a:t>
            </a:r>
          </a:p>
          <a:p>
            <a:r>
              <a:rPr lang="en-US" dirty="0" smtClean="0"/>
              <a:t>Swag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5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munit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8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Conference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will in cost (ticket, travel, lodging, food, etc.)?</a:t>
            </a:r>
          </a:p>
          <a:p>
            <a:r>
              <a:rPr lang="en-US" dirty="0" smtClean="0"/>
              <a:t>How </a:t>
            </a:r>
            <a:r>
              <a:rPr lang="en-US" dirty="0"/>
              <a:t>unique is the content?</a:t>
            </a:r>
          </a:p>
          <a:p>
            <a:r>
              <a:rPr lang="en-US" dirty="0" smtClean="0"/>
              <a:t>Will </a:t>
            </a:r>
            <a:r>
              <a:rPr lang="en-US" dirty="0"/>
              <a:t>the sessions be recorded and available later?</a:t>
            </a:r>
          </a:p>
          <a:p>
            <a:r>
              <a:rPr lang="en-US" dirty="0" smtClean="0"/>
              <a:t>Will </a:t>
            </a:r>
            <a:r>
              <a:rPr lang="en-US" dirty="0"/>
              <a:t>you take advantage of the networking opportunities?</a:t>
            </a:r>
          </a:p>
        </p:txBody>
      </p:sp>
    </p:spTree>
    <p:extLst>
      <p:ext uri="{BB962C8B-B14F-4D97-AF65-F5344CB8AC3E}">
        <p14:creationId xmlns:p14="http://schemas.microsoft.com/office/powerpoint/2010/main" val="4964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15.4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7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16.1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465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3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16.4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3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17.5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465"/>
            <a:ext cx="9144000" cy="66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30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Meetup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“neighbors getting together to learn something, do something, share something…</a:t>
            </a:r>
            <a:r>
              <a:rPr lang="en-US" dirty="0" smtClean="0"/>
              <a:t>” – </a:t>
            </a:r>
            <a:r>
              <a:rPr lang="en-US" dirty="0" err="1" smtClean="0"/>
              <a:t>Meetup.com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res_142586552.jpe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7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to Join </a:t>
            </a:r>
            <a:r>
              <a:rPr lang="en-US" dirty="0" err="1" smtClean="0"/>
              <a:t>Meetup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networking</a:t>
            </a:r>
          </a:p>
          <a:p>
            <a:r>
              <a:rPr lang="en-US" dirty="0" smtClean="0"/>
              <a:t>Social </a:t>
            </a:r>
            <a:r>
              <a:rPr lang="en-US" dirty="0"/>
              <a:t>networking</a:t>
            </a:r>
          </a:p>
          <a:p>
            <a:r>
              <a:rPr lang="en-US" dirty="0" smtClean="0"/>
              <a:t>Learn </a:t>
            </a:r>
            <a:r>
              <a:rPr lang="en-US" dirty="0"/>
              <a:t>cool new stuff</a:t>
            </a:r>
          </a:p>
          <a:p>
            <a:r>
              <a:rPr lang="en-US" dirty="0" smtClean="0"/>
              <a:t>Gain </a:t>
            </a:r>
            <a:r>
              <a:rPr lang="en-US" dirty="0"/>
              <a:t>more experience</a:t>
            </a:r>
          </a:p>
          <a:p>
            <a:r>
              <a:rPr lang="en-US" dirty="0" smtClean="0"/>
              <a:t>Work </a:t>
            </a:r>
            <a:r>
              <a:rPr lang="en-US" dirty="0"/>
              <a:t>with talented, experienced developers</a:t>
            </a:r>
          </a:p>
        </p:txBody>
      </p:sp>
    </p:spTree>
    <p:extLst>
      <p:ext uri="{BB962C8B-B14F-4D97-AF65-F5344CB8AC3E}">
        <p14:creationId xmlns:p14="http://schemas.microsoft.com/office/powerpoint/2010/main" val="264936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25.49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2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26.2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3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"A </a:t>
            </a:r>
            <a:r>
              <a:rPr lang="en-US" b="1" dirty="0"/>
              <a:t>community</a:t>
            </a:r>
            <a:r>
              <a:rPr lang="en-US" dirty="0"/>
              <a:t> is a social unit of any size that shares common values."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0962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27.08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9889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36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5.1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58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27.3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Hackerspaces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"If you build it, he will </a:t>
            </a:r>
            <a:r>
              <a:rPr lang="en-US" dirty="0" smtClean="0"/>
              <a:t>come” – Field of Dreams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240273086_3cca6c1d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1867" y="0"/>
            <a:ext cx="10328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4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Place of My 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Hackerspace</a:t>
            </a:r>
            <a:r>
              <a:rPr lang="en-US" b="1" dirty="0"/>
              <a:t>:</a:t>
            </a:r>
            <a:r>
              <a:rPr lang="en-US" dirty="0"/>
              <a:t> "A </a:t>
            </a:r>
            <a:r>
              <a:rPr lang="en-US" dirty="0" err="1"/>
              <a:t>hackerspace</a:t>
            </a:r>
            <a:r>
              <a:rPr lang="en-US" dirty="0"/>
              <a:t> (also referred to as a </a:t>
            </a:r>
            <a:r>
              <a:rPr lang="en-US" dirty="0" err="1"/>
              <a:t>hacklab</a:t>
            </a:r>
            <a:r>
              <a:rPr lang="en-US" dirty="0"/>
              <a:t>, </a:t>
            </a:r>
            <a:r>
              <a:rPr lang="en-US" dirty="0" err="1"/>
              <a:t>makerspace</a:t>
            </a:r>
            <a:r>
              <a:rPr lang="en-US" dirty="0"/>
              <a:t> or </a:t>
            </a:r>
            <a:r>
              <a:rPr lang="en-US" dirty="0" err="1"/>
              <a:t>hackspace</a:t>
            </a:r>
            <a:r>
              <a:rPr lang="en-US" dirty="0"/>
              <a:t>) is a community-operated workspace where people with common interests, often in computers, machining, technology, science, digital art or electronic art, can meet, socialize and collaborate</a:t>
            </a:r>
            <a:r>
              <a:rPr lang="en-US" dirty="0" smtClean="0"/>
              <a:t>.”</a:t>
            </a:r>
            <a:endParaRPr lang="en-US" dirty="0"/>
          </a:p>
          <a:p>
            <a:r>
              <a:rPr lang="en-US" b="1" dirty="0" err="1" smtClean="0"/>
              <a:t>Coworking</a:t>
            </a:r>
            <a:r>
              <a:rPr lang="en-US" b="1" dirty="0"/>
              <a:t>:</a:t>
            </a:r>
            <a:r>
              <a:rPr lang="en-US" dirty="0"/>
              <a:t> "</a:t>
            </a:r>
            <a:r>
              <a:rPr lang="en-US" dirty="0" err="1"/>
              <a:t>Coworking</a:t>
            </a:r>
            <a:r>
              <a:rPr lang="en-US" dirty="0"/>
              <a:t> is a style of work that involves a shared working environment, often an office, and independent activity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6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3.31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0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4.1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46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4.4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46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7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Humans are social…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 descr="13029_1396379721_943489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19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-of-Hackath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5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Hackathon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i="1" dirty="0"/>
              <a:t>A </a:t>
            </a:r>
            <a:r>
              <a:rPr lang="en-US" sz="2800" i="1" dirty="0" err="1"/>
              <a:t>hackathon</a:t>
            </a:r>
            <a:r>
              <a:rPr lang="en-US" sz="2800" i="1" dirty="0"/>
              <a:t> (also known as a hack day, </a:t>
            </a:r>
            <a:r>
              <a:rPr lang="en-US" sz="2800" i="1" dirty="0" err="1"/>
              <a:t>hackfest</a:t>
            </a:r>
            <a:r>
              <a:rPr lang="en-US" sz="2800" i="1" dirty="0"/>
              <a:t> or </a:t>
            </a:r>
            <a:r>
              <a:rPr lang="en-US" sz="2800" i="1" dirty="0" err="1"/>
              <a:t>codefest</a:t>
            </a:r>
            <a:r>
              <a:rPr lang="en-US" sz="2800" i="1" dirty="0"/>
              <a:t>) is an event in which computer programmers and others involved in software development and hardware development, including graphic designers, interface designers and project managers, collaborate intensively on software projects</a:t>
            </a:r>
            <a:r>
              <a:rPr lang="en-US" sz="2800" i="1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19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Hackathon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or multi-day intensive programming event</a:t>
            </a:r>
          </a:p>
          <a:p>
            <a:r>
              <a:rPr lang="en-US" dirty="0" smtClean="0"/>
              <a:t>One </a:t>
            </a:r>
            <a:r>
              <a:rPr lang="en-US" dirty="0"/>
              <a:t>or more teams working in coordination</a:t>
            </a:r>
          </a:p>
          <a:p>
            <a:r>
              <a:rPr lang="en-US" dirty="0" smtClean="0"/>
              <a:t>Focus </a:t>
            </a:r>
            <a:r>
              <a:rPr lang="en-US" dirty="0"/>
              <a:t>of the event is pre-defined</a:t>
            </a:r>
          </a:p>
          <a:p>
            <a:r>
              <a:rPr lang="en-US" dirty="0" smtClean="0"/>
              <a:t>Teams </a:t>
            </a:r>
            <a:r>
              <a:rPr lang="en-US" dirty="0"/>
              <a:t>for around event focus and race to build functional prototype</a:t>
            </a:r>
          </a:p>
          <a:p>
            <a:r>
              <a:rPr lang="en-US" dirty="0" smtClean="0"/>
              <a:t>One </a:t>
            </a:r>
            <a:r>
              <a:rPr lang="en-US" dirty="0"/>
              <a:t>or more teams is often declared the "winner" of the event</a:t>
            </a:r>
          </a:p>
        </p:txBody>
      </p:sp>
    </p:spTree>
    <p:extLst>
      <p:ext uri="{BB962C8B-B14F-4D97-AF65-F5344CB8AC3E}">
        <p14:creationId xmlns:p14="http://schemas.microsoft.com/office/powerpoint/2010/main" val="3798233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Cool About </a:t>
            </a:r>
            <a:r>
              <a:rPr lang="en-US" dirty="0" err="1" smtClean="0"/>
              <a:t>Hackathons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and social networking</a:t>
            </a:r>
          </a:p>
          <a:p>
            <a:r>
              <a:rPr lang="en-US" dirty="0" smtClean="0"/>
              <a:t>Intensive </a:t>
            </a:r>
            <a:r>
              <a:rPr lang="en-US" dirty="0"/>
              <a:t>learning experience</a:t>
            </a:r>
          </a:p>
          <a:p>
            <a:r>
              <a:rPr lang="en-US" dirty="0" smtClean="0"/>
              <a:t>Generally </a:t>
            </a:r>
            <a:r>
              <a:rPr lang="en-US" dirty="0"/>
              <a:t>involve really cool problems</a:t>
            </a:r>
          </a:p>
          <a:p>
            <a:r>
              <a:rPr lang="en-US" dirty="0" smtClean="0"/>
              <a:t>Often </a:t>
            </a:r>
            <a:r>
              <a:rPr lang="en-US" dirty="0"/>
              <a:t>result in giving back to open source or civic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Sometimes even start a new busines</a:t>
            </a:r>
            <a:r>
              <a:rPr lang="en-US" dirty="0"/>
              <a:t>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41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39.4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121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44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28 at 1.40.4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331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41.13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41.5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42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.43.5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7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Humans are tribal…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Angry-Cleveland-Browns-Fan.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065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Civic Hacking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“We </a:t>
            </a:r>
            <a:r>
              <a:rPr lang="en-US" dirty="0"/>
              <a:t>have to make bureaucracy </a:t>
            </a:r>
            <a:r>
              <a:rPr lang="en-US" dirty="0" smtClean="0"/>
              <a:t>sexy.” -- Jennifer </a:t>
            </a:r>
            <a:r>
              <a:rPr lang="en-US" dirty="0" err="1"/>
              <a:t>Pahlka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06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Form of </a:t>
            </a:r>
            <a:r>
              <a:rPr lang="en-US" dirty="0" smtClean="0"/>
              <a:t>Governance</a:t>
            </a:r>
            <a:endParaRPr lang="en-US" dirty="0"/>
          </a:p>
        </p:txBody>
      </p:sp>
      <p:pic>
        <p:nvPicPr>
          <p:cNvPr id="5" name="Content Placeholder 4" descr="tumblr_inline_n2fnajXTic1r57ifn.jpg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639" r="-22639"/>
          <a:stretch>
            <a:fillRect/>
          </a:stretch>
        </p:blipFill>
        <p:spPr>
          <a:xfrm>
            <a:off x="1117600" y="2595563"/>
            <a:ext cx="3565525" cy="3681412"/>
          </a:xfrm>
        </p:spPr>
      </p:pic>
      <p:pic>
        <p:nvPicPr>
          <p:cNvPr id="6" name="Content Placeholder 5" descr="the-responsive-city.jpg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136" r="-231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2979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Civic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i="1" dirty="0" smtClean="0"/>
              <a:t>“A </a:t>
            </a:r>
            <a:r>
              <a:rPr lang="en-US" sz="2800" i="1" dirty="0"/>
              <a:t>civic hacker is an open source software developer who uses his or her skills to make their community and country a better place. ... A civic hacker will just do something, not asking for permission, ignoring government bureaucracy, in order to build tools and technologies with a civic-minded bent</a:t>
            </a:r>
            <a:r>
              <a:rPr lang="en-US" sz="2800" i="1" dirty="0" smtClean="0"/>
              <a:t>.”</a:t>
            </a:r>
          </a:p>
          <a:p>
            <a:pPr marL="0" indent="0" algn="r">
              <a:buNone/>
            </a:pPr>
            <a:r>
              <a:rPr lang="en-US" dirty="0" smtClean="0"/>
              <a:t>-</a:t>
            </a:r>
            <a:r>
              <a:rPr lang="en-US" dirty="0"/>
              <a:t>- Luigi </a:t>
            </a:r>
            <a:r>
              <a:rPr lang="en-US" dirty="0" smtClean="0"/>
              <a:t>Montanez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“Open data is the idea that certain data should be freely available to everyone to use and republish as they wish, without restrictions from copyright, patents or other mechanisms of </a:t>
            </a:r>
            <a:r>
              <a:rPr lang="en-US" sz="2800" i="1" dirty="0" smtClean="0"/>
              <a:t>control.”</a:t>
            </a:r>
          </a:p>
          <a:p>
            <a:pPr marL="0" indent="0" algn="r">
              <a:buNone/>
            </a:pPr>
            <a:r>
              <a:rPr lang="en-US" dirty="0" smtClean="0"/>
              <a:t>-</a:t>
            </a:r>
            <a:r>
              <a:rPr lang="en-US" dirty="0"/>
              <a:t>- Wikipedia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7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Civic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and social networking</a:t>
            </a:r>
          </a:p>
          <a:p>
            <a:r>
              <a:rPr lang="en-US" dirty="0" smtClean="0"/>
              <a:t>Work </a:t>
            </a:r>
            <a:r>
              <a:rPr lang="en-US" dirty="0"/>
              <a:t>on cool problems</a:t>
            </a:r>
          </a:p>
          <a:p>
            <a:r>
              <a:rPr lang="en-US" dirty="0" smtClean="0"/>
              <a:t>Learn </a:t>
            </a:r>
            <a:r>
              <a:rPr lang="en-US" dirty="0"/>
              <a:t>new things</a:t>
            </a:r>
          </a:p>
          <a:p>
            <a:r>
              <a:rPr lang="en-US" dirty="0" smtClean="0"/>
              <a:t>Give back--make </a:t>
            </a:r>
            <a:r>
              <a:rPr lang="en-US" dirty="0"/>
              <a:t>the world a better </a:t>
            </a:r>
            <a:r>
              <a:rPr lang="en-US" dirty="0" smtClean="0"/>
              <a:t>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45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4.0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62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5.4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331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6.1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6.4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7.1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Together we are strong…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53ec0bcfe2d9c.preview-620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4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7.4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2.08.1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24"/>
            <a:ext cx="9144000" cy="66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4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</a:t>
            </a:r>
            <a:r>
              <a:rPr lang="en-US" dirty="0"/>
              <a:t>, good night unto you all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Puck -- A Midsummer-Night’s Dream</a:t>
            </a:r>
          </a:p>
        </p:txBody>
      </p:sp>
    </p:spTree>
    <p:extLst>
      <p:ext uri="{BB962C8B-B14F-4D97-AF65-F5344CB8AC3E}">
        <p14:creationId xmlns:p14="http://schemas.microsoft.com/office/powerpoint/2010/main" val="169241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 involved876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927564"/>
            <a:ext cx="9144000" cy="46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95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Jerry D’Antonio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@jerrydantonio</a:t>
            </a:r>
            <a:endParaRPr lang="en-US" dirty="0"/>
          </a:p>
          <a:p>
            <a:pPr algn="r"/>
            <a:r>
              <a:rPr lang="en-US" dirty="0" smtClean="0"/>
              <a:t>jerry.dantonio@gmail.com</a:t>
            </a:r>
          </a:p>
          <a:p>
            <a:pPr algn="r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www.jerrydantonio.com</a:t>
            </a:r>
            <a:endParaRPr lang="en-US" dirty="0"/>
          </a:p>
          <a:p>
            <a:pPr algn="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jdantonio</a:t>
            </a:r>
            <a:endParaRPr lang="en-US" dirty="0" smtClean="0"/>
          </a:p>
          <a:p>
            <a:pPr algn="r"/>
            <a:r>
              <a:rPr lang="en-US" dirty="0"/>
              <a:t>http://www.meetup.com/</a:t>
            </a:r>
            <a:r>
              <a:rPr lang="en-US" dirty="0" err="1" smtClean="0"/>
              <a:t>AkronCodeClub</a:t>
            </a:r>
            <a:endParaRPr lang="en-US" dirty="0" smtClean="0"/>
          </a:p>
          <a:p>
            <a:pPr algn="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524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Tribe Called 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software developer community offers many exciting </a:t>
            </a:r>
            <a:r>
              <a:rPr lang="en-US" dirty="0" smtClean="0"/>
              <a:t>opportunities:</a:t>
            </a:r>
            <a:endParaRPr lang="en-US" dirty="0"/>
          </a:p>
          <a:p>
            <a:r>
              <a:rPr lang="en-US" dirty="0" smtClean="0"/>
              <a:t>Pragmatic</a:t>
            </a:r>
            <a:r>
              <a:rPr lang="en-US" dirty="0"/>
              <a:t>: Build a professional network that can help land a better job</a:t>
            </a:r>
          </a:p>
          <a:p>
            <a:r>
              <a:rPr lang="en-US" dirty="0" smtClean="0"/>
              <a:t>Educational</a:t>
            </a:r>
            <a:r>
              <a:rPr lang="en-US" dirty="0"/>
              <a:t>: Improve your skills</a:t>
            </a:r>
          </a:p>
          <a:p>
            <a:r>
              <a:rPr lang="en-US" dirty="0" smtClean="0"/>
              <a:t>Social</a:t>
            </a:r>
            <a:r>
              <a:rPr lang="en-US" dirty="0"/>
              <a:t>: Spend time with like-minded individuals</a:t>
            </a:r>
          </a:p>
          <a:p>
            <a:r>
              <a:rPr lang="en-US" dirty="0" smtClean="0"/>
              <a:t>Civic</a:t>
            </a:r>
            <a:r>
              <a:rPr lang="en-US" dirty="0"/>
              <a:t>: Give 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6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Tribe Called 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Several </a:t>
            </a:r>
            <a:r>
              <a:rPr lang="en-US" dirty="0"/>
              <a:t>ways </a:t>
            </a:r>
            <a:r>
              <a:rPr lang="en-US" i="1" dirty="0" smtClean="0"/>
              <a:t>you </a:t>
            </a:r>
            <a:r>
              <a:rPr lang="en-US" dirty="0" smtClean="0"/>
              <a:t>can participate:</a:t>
            </a:r>
            <a:endParaRPr lang="en-US" dirty="0"/>
          </a:p>
          <a:p>
            <a:r>
              <a:rPr lang="en-US" dirty="0" smtClean="0"/>
              <a:t>Open </a:t>
            </a:r>
            <a:r>
              <a:rPr lang="en-US" dirty="0"/>
              <a:t>source</a:t>
            </a:r>
          </a:p>
          <a:p>
            <a:r>
              <a:rPr lang="en-US" dirty="0" smtClean="0"/>
              <a:t>Conferences</a:t>
            </a:r>
            <a:endParaRPr lang="en-US" dirty="0"/>
          </a:p>
          <a:p>
            <a:r>
              <a:rPr lang="en-US" dirty="0" err="1" smtClean="0"/>
              <a:t>Meetup</a:t>
            </a:r>
            <a:r>
              <a:rPr lang="en-US" dirty="0" smtClean="0"/>
              <a:t> </a:t>
            </a:r>
            <a:r>
              <a:rPr lang="en-US" dirty="0"/>
              <a:t>groups</a:t>
            </a:r>
          </a:p>
          <a:p>
            <a:r>
              <a:rPr lang="en-US" dirty="0" err="1" smtClean="0"/>
              <a:t>Hackerspaces</a:t>
            </a:r>
            <a:endParaRPr lang="en-US" dirty="0"/>
          </a:p>
          <a:p>
            <a:r>
              <a:rPr lang="en-US" dirty="0" err="1" smtClean="0"/>
              <a:t>Hackathons</a:t>
            </a:r>
            <a:endParaRPr lang="en-US" dirty="0"/>
          </a:p>
          <a:p>
            <a:r>
              <a:rPr lang="en-US" dirty="0" smtClean="0"/>
              <a:t>Civic </a:t>
            </a:r>
            <a:r>
              <a:rPr lang="en-US" dirty="0"/>
              <a:t>hacking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0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“free” as in “free speech,” not as in “free beer”</a:t>
            </a:r>
          </a:p>
        </p:txBody>
      </p:sp>
    </p:spTree>
    <p:extLst>
      <p:ext uri="{BB962C8B-B14F-4D97-AF65-F5344CB8AC3E}">
        <p14:creationId xmlns:p14="http://schemas.microsoft.com/office/powerpoint/2010/main" val="159960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121</TotalTime>
  <Words>816</Words>
  <Application>Microsoft Macintosh PowerPoint</Application>
  <PresentationFormat>On-screen Show (4:3)</PresentationFormat>
  <Paragraphs>115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Perception</vt:lpstr>
      <vt:lpstr>A Tribe Called Programmer</vt:lpstr>
      <vt:lpstr>PowerPoint Presentation</vt:lpstr>
      <vt:lpstr>"A community is a social unit of any size that shares common values."</vt:lpstr>
      <vt:lpstr>Humans are social…</vt:lpstr>
      <vt:lpstr>Humans are tribal…</vt:lpstr>
      <vt:lpstr>Together we are strong…</vt:lpstr>
      <vt:lpstr>A Tribe Called Programmer</vt:lpstr>
      <vt:lpstr>A Tribe Called Programmer</vt:lpstr>
      <vt:lpstr>Open Source</vt:lpstr>
      <vt:lpstr>Open Source Software</vt:lpstr>
      <vt:lpstr>What is Open Source?</vt:lpstr>
      <vt:lpstr>PowerPoint Presentation</vt:lpstr>
      <vt:lpstr>PowerPoint Presentation</vt:lpstr>
      <vt:lpstr>PowerPoint Presentation</vt:lpstr>
      <vt:lpstr>Ways to Contribute</vt:lpstr>
      <vt:lpstr>Open Source Etiquette</vt:lpstr>
      <vt:lpstr>Conferences</vt:lpstr>
      <vt:lpstr>PowerPoint Presentation</vt:lpstr>
      <vt:lpstr>Reasons to Attend Conferences</vt:lpstr>
      <vt:lpstr>Evaluating Conference Value</vt:lpstr>
      <vt:lpstr>PowerPoint Presentation</vt:lpstr>
      <vt:lpstr>PowerPoint Presentation</vt:lpstr>
      <vt:lpstr>PowerPoint Presentation</vt:lpstr>
      <vt:lpstr>PowerPoint Presentation</vt:lpstr>
      <vt:lpstr>Meetup Groups</vt:lpstr>
      <vt:lpstr>PowerPoint Presentation</vt:lpstr>
      <vt:lpstr>Reasons to Join Meetup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Hackerspaces</vt:lpstr>
      <vt:lpstr>PowerPoint Presentation</vt:lpstr>
      <vt:lpstr>A Place of My Own</vt:lpstr>
      <vt:lpstr>PowerPoint Presentation</vt:lpstr>
      <vt:lpstr>PowerPoint Presentation</vt:lpstr>
      <vt:lpstr>PowerPoint Presentation</vt:lpstr>
      <vt:lpstr>Hackathon</vt:lpstr>
      <vt:lpstr>PowerPoint Presentation</vt:lpstr>
      <vt:lpstr>What is a Hackathon?</vt:lpstr>
      <vt:lpstr>What is a Hackathon?</vt:lpstr>
      <vt:lpstr>What’s Cool About Hackathons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Civic Hacking</vt:lpstr>
      <vt:lpstr>A New Form of Governance</vt:lpstr>
      <vt:lpstr>Civic Hacking</vt:lpstr>
      <vt:lpstr>Open Data</vt:lpstr>
      <vt:lpstr>Benefits of Civic Hacking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“So, good night unto you all.”</vt:lpstr>
      <vt:lpstr>PowerPoint Presentation</vt:lpstr>
      <vt:lpstr>Jerry D’Antonio</vt:lpstr>
    </vt:vector>
  </TitlesOfParts>
  <Company>VHT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Tribe Called Programmer</dc:title>
  <dc:creator>Jerry D'Antonio</dc:creator>
  <cp:lastModifiedBy>Jerry D'Antonio</cp:lastModifiedBy>
  <cp:revision>57</cp:revision>
  <dcterms:created xsi:type="dcterms:W3CDTF">2015-04-28T16:19:30Z</dcterms:created>
  <dcterms:modified xsi:type="dcterms:W3CDTF">2015-04-28T23:49:57Z</dcterms:modified>
</cp:coreProperties>
</file>